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968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213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818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359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689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240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847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778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669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600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320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9CC28-6DE3-4117-ACD4-4A9F9D68A8B5}" type="datetimeFigureOut">
              <a:rPr lang="en-CA" smtClean="0"/>
              <a:t>18/09/2017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D7774-0776-4787-AA49-410C8A0756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038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C702D0-9F50-4B81-9C01-0935D703421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752600" y="395288"/>
            <a:ext cx="5715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800"/>
              <a:t>Alcohols and Ethers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28600" y="3063875"/>
            <a:ext cx="868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accent2"/>
                </a:solidFill>
              </a:rPr>
              <a:t>Alcohols</a:t>
            </a:r>
            <a:r>
              <a:rPr lang="en-US"/>
              <a:t> contain a hydroxyl group (OH)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1111250"/>
            <a:ext cx="8763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600"/>
              <a:t>Introduction—Structure and Bonding</a:t>
            </a:r>
          </a:p>
        </p:txBody>
      </p:sp>
      <p:pic>
        <p:nvPicPr>
          <p:cNvPr id="2054" name="Picture 9" descr="000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89"/>
          <a:stretch>
            <a:fillRect/>
          </a:stretch>
        </p:blipFill>
        <p:spPr bwMode="auto">
          <a:xfrm>
            <a:off x="1828800" y="1676400"/>
            <a:ext cx="3570288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0" descr="0001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22738"/>
            <a:ext cx="815340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81000" y="5562600"/>
            <a:ext cx="1600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0511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7E0E3A-D64B-48E4-AA23-AB7CB721FF62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868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Alcohols and ethers exhibit </a:t>
            </a:r>
            <a:r>
              <a:rPr lang="en-US" sz="2100">
                <a:solidFill>
                  <a:schemeClr val="accent2"/>
                </a:solidFill>
              </a:rPr>
              <a:t>dipole-dipole interactions</a:t>
            </a:r>
            <a:r>
              <a:rPr lang="en-US" sz="2100"/>
              <a:t> because they have a bent structure with two polar bonds.</a:t>
            </a:r>
          </a:p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Alcohols are capable of </a:t>
            </a:r>
            <a:r>
              <a:rPr lang="en-US" sz="2100">
                <a:solidFill>
                  <a:schemeClr val="accent2"/>
                </a:solidFill>
              </a:rPr>
              <a:t>intermolecular hydrogen bonding</a:t>
            </a:r>
            <a:r>
              <a:rPr lang="en-US" sz="2100"/>
              <a:t>. Thus, alcohols are more polar than ethers and hydrocarbons.</a:t>
            </a:r>
            <a:endParaRPr lang="en-US" sz="220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52400" y="533400"/>
            <a:ext cx="8763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600"/>
              <a:t>Physical Properties</a:t>
            </a:r>
          </a:p>
        </p:txBody>
      </p:sp>
      <p:pic>
        <p:nvPicPr>
          <p:cNvPr id="15365" name="Picture 6" descr="0006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57150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228600" y="4114800"/>
            <a:ext cx="86868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Steric factors affect hydrogen bonding.</a:t>
            </a:r>
          </a:p>
        </p:txBody>
      </p:sp>
      <p:pic>
        <p:nvPicPr>
          <p:cNvPr id="15367" name="Picture 8" descr="0006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48200"/>
            <a:ext cx="46482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436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17E26-FF3B-421F-BEBB-EAE0A06CA5E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16387" name="Picture 10" descr="physical_properties_tb_7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8874125" cy="594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105400" y="609600"/>
            <a:ext cx="1600200" cy="3048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81400" y="4876800"/>
            <a:ext cx="914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019800" y="50292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581400" y="5334000"/>
            <a:ext cx="914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581400" y="5791200"/>
            <a:ext cx="914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92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6F4F2C-0FA1-4AA2-A74D-EADDD5AC2DCC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3076" name="Picture 7" descr="000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358140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81000" y="2819400"/>
            <a:ext cx="868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chemeClr val="accent2"/>
                </a:solidFill>
              </a:rPr>
              <a:t>Ethers</a:t>
            </a:r>
            <a:r>
              <a:rPr lang="en-US"/>
              <a:t> have two alkyl groups bonded to an oxygen atom.</a:t>
            </a:r>
          </a:p>
        </p:txBody>
      </p:sp>
      <p:pic>
        <p:nvPicPr>
          <p:cNvPr id="3078" name="Picture 9" descr="0001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733800"/>
            <a:ext cx="6553200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286000" y="533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4675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FE368-FD6B-4FDA-8D9F-6DB2A015B22F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8686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Because the O atom is much more electronegative than carbon or hydrogen, the C—O and O—H bonds are all polar.</a:t>
            </a:r>
          </a:p>
        </p:txBody>
      </p:sp>
      <p:pic>
        <p:nvPicPr>
          <p:cNvPr id="5124" name="Picture 7" descr="000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7315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914400" y="2057400"/>
            <a:ext cx="1905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419600" y="21336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417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F8867-D9F0-40FA-A085-7C6A24240836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614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8847138" cy="548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53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E81A7-1A39-4562-9622-ABEC69AF8403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717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00400"/>
            <a:ext cx="7804150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52400" y="762000"/>
            <a:ext cx="86868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When an OH group is bonded to a ring, the ring is numbered beginning with the OH group. </a:t>
            </a:r>
          </a:p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Because the functional group is at C1, the 1 is usually omitted from the name. </a:t>
            </a:r>
          </a:p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100"/>
              <a:t>The ring is then numbered in a clockwise or counterclockwise fashion to give the next substituent the lowest number.</a:t>
            </a:r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228600" y="3733800"/>
            <a:ext cx="16732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600" b="0">
                <a:solidFill>
                  <a:srgbClr val="3366CC"/>
                </a:solidFill>
                <a:latin typeface="Tahoma" charset="0"/>
              </a:rPr>
              <a:t>Figure 9.2</a:t>
            </a:r>
          </a:p>
          <a:p>
            <a:pPr algn="r" eaLnBrk="1" hangingPunct="1"/>
            <a:r>
              <a:rPr lang="en-US" sz="1400" b="0"/>
              <a:t>Examples: Naming</a:t>
            </a:r>
          </a:p>
          <a:p>
            <a:pPr algn="r" eaLnBrk="1" hangingPunct="1"/>
            <a:r>
              <a:rPr lang="en-US" sz="1400" b="0"/>
              <a:t>cyclic alcohols</a:t>
            </a:r>
          </a:p>
        </p:txBody>
      </p:sp>
    </p:spTree>
    <p:extLst>
      <p:ext uri="{BB962C8B-B14F-4D97-AF65-F5344CB8AC3E}">
        <p14:creationId xmlns:p14="http://schemas.microsoft.com/office/powerpoint/2010/main" val="359684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3C878-310E-452A-B3BE-19033541FB95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86868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862013" indent="-4048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/>
              <a:t>Common names are often used for simple alcohols. To assign a common name: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2"/>
              </a:buBlip>
            </a:pPr>
            <a:r>
              <a:rPr lang="en-US" sz="2300"/>
              <a:t>Name all the carbon atoms of the molecule as a single alkyl group.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2"/>
              </a:buBlip>
            </a:pPr>
            <a:r>
              <a:rPr lang="en-US" sz="2300"/>
              <a:t>Add the word alcohol, separating the words with a space.</a:t>
            </a:r>
          </a:p>
        </p:txBody>
      </p:sp>
      <p:pic>
        <p:nvPicPr>
          <p:cNvPr id="8196" name="Picture 8" descr="000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191000"/>
            <a:ext cx="55626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37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54847-5A00-48C9-B264-489126EC9ED2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868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dirty="0"/>
              <a:t>Compounds with two </a:t>
            </a:r>
            <a:r>
              <a:rPr lang="en-US" dirty="0" smtClean="0"/>
              <a:t>hydroxyl </a:t>
            </a:r>
            <a:r>
              <a:rPr lang="en-US" dirty="0"/>
              <a:t>groups are called </a:t>
            </a:r>
            <a:r>
              <a:rPr lang="en-US" dirty="0" err="1" smtClean="0">
                <a:solidFill>
                  <a:schemeClr val="accent2"/>
                </a:solidFill>
              </a:rPr>
              <a:t>diols</a:t>
            </a:r>
            <a:r>
              <a:rPr lang="en-US" dirty="0" smtClean="0"/>
              <a:t>. </a:t>
            </a:r>
            <a:r>
              <a:rPr lang="en-US" dirty="0"/>
              <a:t>Compounds with </a:t>
            </a:r>
            <a:r>
              <a:rPr lang="en-US"/>
              <a:t>three </a:t>
            </a:r>
            <a:r>
              <a:rPr lang="en-US" smtClean="0"/>
              <a:t>hydroxyl </a:t>
            </a:r>
            <a:r>
              <a:rPr lang="en-US" dirty="0"/>
              <a:t>groups are called </a:t>
            </a:r>
            <a:r>
              <a:rPr lang="en-US" dirty="0" err="1">
                <a:solidFill>
                  <a:schemeClr val="accent2"/>
                </a:solidFill>
              </a:rPr>
              <a:t>triols</a:t>
            </a:r>
            <a:r>
              <a:rPr lang="en-US" dirty="0"/>
              <a:t> and so forth.</a:t>
            </a:r>
          </a:p>
        </p:txBody>
      </p:sp>
      <p:pic>
        <p:nvPicPr>
          <p:cNvPr id="9220" name="Picture 6" descr="000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07"/>
          <a:stretch>
            <a:fillRect/>
          </a:stretch>
        </p:blipFill>
        <p:spPr bwMode="auto">
          <a:xfrm>
            <a:off x="381000" y="2514600"/>
            <a:ext cx="4225925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3429000"/>
            <a:ext cx="1828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1,2-ethanediol</a:t>
            </a:r>
          </a:p>
          <a:p>
            <a:r>
              <a:rPr lang="en-US" dirty="0" smtClean="0"/>
              <a:t>Or ethan-1,2-diol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2493962" y="3581400"/>
            <a:ext cx="245903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1,2,3-propanetriol</a:t>
            </a:r>
          </a:p>
          <a:p>
            <a:r>
              <a:rPr lang="en-US" dirty="0" smtClean="0"/>
              <a:t>Or </a:t>
            </a:r>
          </a:p>
          <a:p>
            <a:r>
              <a:rPr lang="en-US" dirty="0" smtClean="0"/>
              <a:t>Propan1,2,3-triol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04730"/>
            <a:ext cx="3886200" cy="9816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6192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E985D-B43E-4075-AAF3-BBB0A2C7260F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" y="1371600"/>
            <a:ext cx="86868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808038" indent="-350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/>
              <a:t>Simple ethers are usually assigned common names. To do so:</a:t>
            </a:r>
            <a:r>
              <a:rPr lang="en-US" sz="2200"/>
              <a:t> 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2"/>
              </a:buBlip>
            </a:pPr>
            <a:r>
              <a:rPr lang="en-US" sz="2200"/>
              <a:t>Name both alkyl groups bonded to the oxygen, arrange these names alphabetically, and add the word ether.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2"/>
              </a:buBlip>
            </a:pPr>
            <a:r>
              <a:rPr lang="en-US" sz="2200"/>
              <a:t>For symmetrical ethers, name the alkyl group and add the prefix “di-”.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" y="533400"/>
            <a:ext cx="8763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600"/>
              <a:t>Nomenclature of Ethers</a:t>
            </a:r>
          </a:p>
        </p:txBody>
      </p:sp>
      <p:pic>
        <p:nvPicPr>
          <p:cNvPr id="10245" name="Picture 6" descr="000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706813"/>
            <a:ext cx="5410200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151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D62B22-E402-4774-96F7-1C8A64189955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1126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4038600"/>
            <a:ext cx="7167562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8686800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808038" indent="-35083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en-US" sz="2200"/>
              <a:t>More complex ethers are named using the IUPAC system. One alkyl group is named as a hydrocarbon chain, and the other is named as part of a substituent bonded to that chain: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en-US" sz="2100"/>
              <a:t>Name the simpler alkyl group as an alkoxy substituent by changing the –yl ending of the alkyl group to –oxy.</a:t>
            </a:r>
          </a:p>
          <a:p>
            <a:pPr lvl="1" algn="just" eaLnBrk="1" hangingPunct="1">
              <a:spcBef>
                <a:spcPct val="20000"/>
              </a:spcBef>
              <a:buFont typeface="Wingdings" pitchFamily="2" charset="2"/>
              <a:buBlip>
                <a:blip r:embed="rId3"/>
              </a:buBlip>
            </a:pPr>
            <a:r>
              <a:rPr lang="en-US" sz="2100"/>
              <a:t>Name the remaining alkyl group as an alkane, with the alkoxy group as a substituent bonded to this chain.</a:t>
            </a:r>
          </a:p>
        </p:txBody>
      </p:sp>
    </p:spTree>
    <p:extLst>
      <p:ext uri="{BB962C8B-B14F-4D97-AF65-F5344CB8AC3E}">
        <p14:creationId xmlns:p14="http://schemas.microsoft.com/office/powerpoint/2010/main" val="1726144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363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Rola Wansa</dc:creator>
  <cp:lastModifiedBy>Rola Wansa   </cp:lastModifiedBy>
  <cp:revision>2</cp:revision>
  <dcterms:created xsi:type="dcterms:W3CDTF">2017-09-18T15:32:54Z</dcterms:created>
  <dcterms:modified xsi:type="dcterms:W3CDTF">2017-09-18T15:38:07Z</dcterms:modified>
</cp:coreProperties>
</file>